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73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5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75741-58CA-43A4-9946-B635E52C5CD8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4D038-41FE-4749-9D1B-B8F8368A8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aseline="0">
                <a:latin typeface="Yanone Kaffeesatz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665C769-D7C3-4E51-9622-EB882B1C6B88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2FA8F2-92AD-4DF3-BB80-1A576E4607C5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5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F161318-0D48-4B52-BC2D-A0EA8E79725D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28929F4-2E32-48E9-8E95-ABAA8EAAF6A9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D668969-C21F-428C-9E53-8D921FF4543A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6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FB22A5-6159-4D69-BFEE-F4892803599C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0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8CC944-9765-440C-9A18-3DC1DA37440E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2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661C67-BB8E-4D16-A78D-460AAF94A53C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BC12E8-4105-456C-A90A-AF2362FB188F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7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1FD4DDA-56B2-4B92-884C-68E9C78E3003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5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0461B4-47C4-4F2C-98A2-225FD39D225C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9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66B3-F268-4CEF-878A-CFB0D0D505D3}" type="slidenum">
              <a:rPr lang="en-US" smtClean="0"/>
              <a:pPr/>
              <a:t>‹#›</a:t>
            </a:fld>
            <a:r>
              <a:rPr lang="en-US" dirty="0"/>
              <a:t>/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A5D18E1-0271-4BA2-BF5D-52DD0815661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39" y="140510"/>
            <a:ext cx="1100664" cy="3161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6E94AD-19E0-4B3A-AC46-7E809A2F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tx1"/>
          </a:solidFill>
          <a:latin typeface="Yanone Kaffeesatz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7EC0-C4C7-4C21-8BBD-162462AD0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EP1000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79C3D-8773-4BAF-B0E2-847945ECA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Controlled Cutting 2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196518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D4-A536-4D92-9DB3-575059E2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42AD-0403-4231-889B-7641BC5D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46643"/>
            <a:ext cx="8147602" cy="805070"/>
          </a:xfrm>
        </p:spPr>
        <p:txBody>
          <a:bodyPr/>
          <a:lstStyle/>
          <a:p>
            <a:r>
              <a:rPr lang="en-SG" sz="2000" dirty="0"/>
              <a:t>Use the combine tool to create the tabs.</a:t>
            </a:r>
          </a:p>
          <a:p>
            <a:r>
              <a:rPr lang="en-SG" sz="2000" dirty="0"/>
              <a:t>Turn OFF components that are not used to improve visibility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B1B7-7C42-4D0A-B05F-BB0D1A64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3A8A-A6FE-41E6-B945-617D11CD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2" y="1269930"/>
            <a:ext cx="5532239" cy="417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C6739-C6BD-454E-9AC3-517654D7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51" y="1309687"/>
            <a:ext cx="2184254" cy="20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7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D4-A536-4D92-9DB3-575059E2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Completed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42AD-0403-4231-889B-7641BC5D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59497"/>
            <a:ext cx="8018393" cy="737220"/>
          </a:xfrm>
        </p:spPr>
        <p:txBody>
          <a:bodyPr/>
          <a:lstStyle/>
          <a:p>
            <a:r>
              <a:rPr lang="en-SG" sz="2000" dirty="0"/>
              <a:t>Change your parameters, the box should change without problems</a:t>
            </a:r>
          </a:p>
          <a:p>
            <a:r>
              <a:rPr lang="en-SG" sz="2000" dirty="0"/>
              <a:t>Some parameters do not work that well (which ones, why?)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B1B7-7C42-4D0A-B05F-BB0D1A64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E15FC-EAA1-4A63-8D79-A29D4122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1352550"/>
            <a:ext cx="7810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8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D4-A536-4D92-9DB3-575059E2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Check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42AD-0403-4231-889B-7641BC5D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687" y="1419225"/>
            <a:ext cx="2554356" cy="4565030"/>
          </a:xfrm>
        </p:spPr>
        <p:txBody>
          <a:bodyPr/>
          <a:lstStyle/>
          <a:p>
            <a:r>
              <a:rPr lang="en-SG" sz="2000" dirty="0"/>
              <a:t>Export and check the DXF of each of the components.</a:t>
            </a:r>
            <a:br>
              <a:rPr lang="en-SG" sz="2000" dirty="0"/>
            </a:br>
            <a:r>
              <a:rPr lang="en-SG" sz="2000" dirty="0"/>
              <a:t>Align them for laser cutting</a:t>
            </a:r>
          </a:p>
          <a:p>
            <a:r>
              <a:rPr lang="en-SG" sz="2000" b="1" dirty="0">
                <a:solidFill>
                  <a:srgbClr val="FF0000"/>
                </a:solidFill>
              </a:rPr>
              <a:t>Q</a:t>
            </a:r>
            <a:r>
              <a:rPr lang="en-SG" sz="2000" dirty="0"/>
              <a:t>: </a:t>
            </a:r>
            <a:br>
              <a:rPr lang="en-SG" sz="2000" dirty="0"/>
            </a:br>
            <a:r>
              <a:rPr lang="en-SG" sz="2000" dirty="0"/>
              <a:t>Does the thickness of the material affect the DXF output for laser cutting?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B1B7-7C42-4D0A-B05F-BB0D1A64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CB036-2BC1-4392-897D-8F806DC3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9225"/>
            <a:ext cx="5332344" cy="45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D53D-57D7-47A9-A682-D954801A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Assignment: Musical 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2A96-7FD6-45BC-BC59-55A98F077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You are to create a closed box with a movable lid, specifications are as follows:</a:t>
            </a:r>
          </a:p>
          <a:p>
            <a:pPr lvl="1"/>
            <a:r>
              <a:rPr lang="en-SG" dirty="0"/>
              <a:t>Must have a movable lid</a:t>
            </a:r>
          </a:p>
          <a:p>
            <a:pPr lvl="1"/>
            <a:r>
              <a:rPr lang="en-SG" dirty="0"/>
              <a:t>Must be lasercut (wood 2.5~3.6mm)</a:t>
            </a:r>
          </a:p>
          <a:p>
            <a:pPr lvl="1"/>
            <a:r>
              <a:rPr lang="en-SG" dirty="0"/>
              <a:t>Must be able to accommodate “mechanical hand-cranked music box movement”</a:t>
            </a:r>
          </a:p>
          <a:p>
            <a:pPr lvl="1"/>
            <a:r>
              <a:rPr lang="en-SG" dirty="0"/>
              <a:t>Drawn and modelled in Fusion 360</a:t>
            </a:r>
          </a:p>
          <a:p>
            <a:pPr lvl="1"/>
            <a:r>
              <a:rPr lang="en-SG" dirty="0"/>
              <a:t>Can be glued together (no nails, hinges etc)</a:t>
            </a:r>
          </a:p>
          <a:p>
            <a:pPr lvl="1"/>
            <a:r>
              <a:rPr lang="en-SG" dirty="0"/>
              <a:t>Must be “decorated” in some manner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A0D7E-FE7F-47FE-86B5-8DB588F2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4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2DCB-19F3-4AC9-95F6-958361B1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Music Box</a:t>
            </a:r>
            <a:endParaRPr lang="en-US" dirty="0"/>
          </a:p>
        </p:txBody>
      </p:sp>
      <p:pic>
        <p:nvPicPr>
          <p:cNvPr id="7" name="STEM_musical_box">
            <a:hlinkClick r:id="" action="ppaction://media"/>
            <a:extLst>
              <a:ext uri="{FF2B5EF4-FFF2-40B4-BE49-F238E27FC236}">
                <a16:creationId xmlns:a16="http://schemas.microsoft.com/office/drawing/2014/main" id="{086FC22E-9E98-4153-AEFB-3A0D2BB36E9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380" y="1825625"/>
            <a:ext cx="3886200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4CAE5-2144-4B2F-BF5F-54CBDA8C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D2338-EFE9-49CF-907F-FD1C5BB60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5271911"/>
            <a:ext cx="3886200" cy="905052"/>
          </a:xfrm>
        </p:spPr>
        <p:txBody>
          <a:bodyPr/>
          <a:lstStyle/>
          <a:p>
            <a:r>
              <a:rPr lang="en-SG" sz="2000" dirty="0"/>
              <a:t>Search:</a:t>
            </a:r>
            <a:br>
              <a:rPr lang="en-SG" sz="2000" dirty="0"/>
            </a:br>
            <a:r>
              <a:rPr lang="en-SG" sz="2000" dirty="0"/>
              <a:t>Musical Box Mechanical Hand Crank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88FEE-A9CF-4597-A049-F91FFF147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144" y="1766095"/>
            <a:ext cx="29813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D66E-9C2C-417A-AC87-9193B071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DIY Music Box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6A7F1-CC89-4093-8ABE-1971B3EE86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SG" sz="2400" dirty="0"/>
              <a:t>Hand Crank Musical Mechanism Craft DIY Music Box</a:t>
            </a:r>
          </a:p>
          <a:p>
            <a:r>
              <a:rPr lang="en-SG" sz="2400" dirty="0"/>
              <a:t>Must accommodate musical hand crank</a:t>
            </a:r>
          </a:p>
          <a:p>
            <a:r>
              <a:rPr lang="en-SG" sz="2400" dirty="0"/>
              <a:t>Measurements are approximate</a:t>
            </a:r>
          </a:p>
          <a:p>
            <a:r>
              <a:rPr lang="en-SG" sz="2400" dirty="0"/>
              <a:t>You can omit the hole for the crank until the box is assembled. 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7AA3E-CBB8-4A14-A0EE-056E05A9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EA7C0-3202-4D34-ABA1-D88C3E24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735845"/>
            <a:ext cx="3886200" cy="38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7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6892-C6BD-4353-9186-701745E8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Marking Scheme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C33D98-1CEC-497A-BAF9-5EAEC93C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176744"/>
              </p:ext>
            </p:extLst>
          </p:nvPr>
        </p:nvGraphicFramePr>
        <p:xfrm>
          <a:off x="707673" y="1622423"/>
          <a:ext cx="6155972" cy="2397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63620">
                  <a:extLst>
                    <a:ext uri="{9D8B030D-6E8A-4147-A177-3AD203B41FA5}">
                      <a16:colId xmlns:a16="http://schemas.microsoft.com/office/drawing/2014/main" val="620643793"/>
                    </a:ext>
                  </a:extLst>
                </a:gridCol>
                <a:gridCol w="4137686">
                  <a:extLst>
                    <a:ext uri="{9D8B030D-6E8A-4147-A177-3AD203B41FA5}">
                      <a16:colId xmlns:a16="http://schemas.microsoft.com/office/drawing/2014/main" val="4179566282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990751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0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Fusion 360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Box design (.f3d included) – 25%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Lid – 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4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Laser cut box fitting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Write-up (how-to)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6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Fitting, Enhancements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098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01C23-0E9D-4319-BBC3-8876CB53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F0380-043C-4AAA-8963-10529EA99FDA}"/>
              </a:ext>
            </a:extLst>
          </p:cNvPr>
          <p:cNvSpPr txBox="1"/>
          <p:nvPr/>
        </p:nvSpPr>
        <p:spPr>
          <a:xfrm>
            <a:off x="628651" y="4300970"/>
            <a:ext cx="61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Deadline</a:t>
            </a:r>
            <a:r>
              <a:rPr lang="en-SG" dirty="0"/>
              <a:t> for submission:  Friday, Week 2 Term 2 (tentative)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6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7EC0-C4C7-4C21-8BBD-162462AD0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EP1000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79C3D-8773-4BAF-B0E2-847945ECA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Controlled Cutting</a:t>
            </a:r>
          </a:p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29380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A90-C55F-4802-B24F-B2C05466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Parametric drawings…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18EA-F435-4489-B737-B25242F7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Some parametric drawings do not work.</a:t>
            </a:r>
          </a:p>
          <a:p>
            <a:r>
              <a:rPr lang="en-SG" dirty="0"/>
              <a:t>The parametric changes made to the sketch (2D profile) do not carry over to the 3D model</a:t>
            </a:r>
          </a:p>
          <a:p>
            <a:r>
              <a:rPr lang="en-SG" dirty="0"/>
              <a:t>Functions not recommended with parameters:</a:t>
            </a:r>
          </a:p>
          <a:p>
            <a:pPr lvl="1"/>
            <a:r>
              <a:rPr lang="en-SG" dirty="0"/>
              <a:t>Sketch: rectangular/circular patterns</a:t>
            </a:r>
          </a:p>
          <a:p>
            <a:pPr lvl="1"/>
            <a:r>
              <a:rPr lang="en-SG" dirty="0"/>
              <a:t>Sketch: mirror</a:t>
            </a:r>
          </a:p>
          <a:p>
            <a:pPr lvl="1"/>
            <a:r>
              <a:rPr lang="en-SG" dirty="0"/>
              <a:t>Hard coded profiles</a:t>
            </a:r>
          </a:p>
          <a:p>
            <a:r>
              <a:rPr lang="en-SG" dirty="0"/>
              <a:t>Alternative: use 3D patterns with </a:t>
            </a:r>
            <a:r>
              <a:rPr lang="en-SG" dirty="0">
                <a:solidFill>
                  <a:srgbClr val="FF0000"/>
                </a:solidFill>
              </a:rPr>
              <a:t>Features</a:t>
            </a:r>
            <a:r>
              <a:rPr lang="en-SG" dirty="0"/>
              <a:t> instead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B551B-C085-4F17-88E9-7D06027D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451A-5A60-4CC2-9AD6-B8815638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Sketch: Rectangular Patterns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38C2-29C3-480F-8805-EDF8EF5D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62731"/>
          </a:xfrm>
        </p:spPr>
        <p:txBody>
          <a:bodyPr/>
          <a:lstStyle/>
          <a:p>
            <a:r>
              <a:rPr lang="en-SG" dirty="0"/>
              <a:t>Sketch is made using rectangular pattern with parameters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07F53-3312-411A-81FC-486DBDA1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329B6-1B18-414B-AF44-678A42B3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5" y="2788356"/>
            <a:ext cx="6343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EB1E-49C0-4393-95F7-26D08D7E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Lasercut Parametric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A8947-8A93-4D29-8126-AC9F4E4B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Boxes are useful in all projects as they provide housing or containment.</a:t>
            </a:r>
          </a:p>
          <a:p>
            <a:r>
              <a:rPr lang="en-SG" dirty="0"/>
              <a:t>Making the box </a:t>
            </a:r>
            <a:r>
              <a:rPr lang="en-SG" u="sng" dirty="0"/>
              <a:t>parametric</a:t>
            </a:r>
            <a:r>
              <a:rPr lang="en-SG" dirty="0"/>
              <a:t> allows changes, accommodating for boxes of different sizes, types.</a:t>
            </a:r>
          </a:p>
          <a:p>
            <a:r>
              <a:rPr lang="en-SG" dirty="0"/>
              <a:t>A practical example that can be used for other projects.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DFBB2-D631-4DAD-B418-D7978F7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3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6FAC-01ED-4402-AF81-60E9CEB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Sketch: Rectangular Patterns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95-AEA4-4C10-99C6-3A32C632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8553"/>
          </a:xfrm>
        </p:spPr>
        <p:txBody>
          <a:bodyPr/>
          <a:lstStyle/>
          <a:p>
            <a:r>
              <a:rPr lang="en-US" dirty="0"/>
              <a:t>Pattern with parameters does not exist in 3D space as extrude is done on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21673-D92A-4524-8EE9-DEFFA50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4782C-A8A0-404A-8714-CD6BE96D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13" y="2799114"/>
            <a:ext cx="5619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8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6FAC-01ED-4402-AF81-60E9CEB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Sketch: Rectangular Patterns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95-AEA4-4C10-99C6-3A32C632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8553"/>
          </a:xfrm>
        </p:spPr>
        <p:txBody>
          <a:bodyPr/>
          <a:lstStyle/>
          <a:p>
            <a:r>
              <a:rPr lang="en-US" dirty="0"/>
              <a:t>Parametric change has no effect on 3D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21673-D92A-4524-8EE9-DEFFA50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764A6-AD9D-4A73-B5ED-1A29552A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387601"/>
            <a:ext cx="757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12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6FAC-01ED-4402-AF81-60E9CEB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Parametric Features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95-AEA4-4C10-99C6-3A32C632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8553"/>
          </a:xfrm>
        </p:spPr>
        <p:txBody>
          <a:bodyPr/>
          <a:lstStyle/>
          <a:p>
            <a:r>
              <a:rPr lang="en-US" dirty="0"/>
              <a:t>Effect the feature (extrude) in 3D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21673-D92A-4524-8EE9-DEFFA50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CAD3E-01AC-42B6-8089-FCFA04D4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81427"/>
            <a:ext cx="60102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2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6FAC-01ED-4402-AF81-60E9CEB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Parametric Features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95-AEA4-4C10-99C6-3A32C632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8553"/>
          </a:xfrm>
        </p:spPr>
        <p:txBody>
          <a:bodyPr/>
          <a:lstStyle/>
          <a:p>
            <a:r>
              <a:rPr lang="en-US" dirty="0"/>
              <a:t>Effect the feature (extrude) in 3D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21673-D92A-4524-8EE9-DEFFA50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CAD3E-01AC-42B6-8089-FCFA04D4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81427"/>
            <a:ext cx="60102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35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6FAC-01ED-4402-AF81-60E9CEBF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Parametric Features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795-AEA4-4C10-99C6-3A32C632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489" y="1825625"/>
            <a:ext cx="1696861" cy="2272242"/>
          </a:xfrm>
        </p:spPr>
        <p:txBody>
          <a:bodyPr/>
          <a:lstStyle/>
          <a:p>
            <a:r>
              <a:rPr lang="en-US" dirty="0"/>
              <a:t>Pattern the </a:t>
            </a:r>
            <a:r>
              <a:rPr lang="en-US" dirty="0">
                <a:solidFill>
                  <a:srgbClr val="FF0000"/>
                </a:solidFill>
              </a:rPr>
              <a:t>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21673-D92A-4524-8EE9-DEFFA50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AAD6B-CDC6-4C58-BDCF-950590BC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0" y="1570608"/>
            <a:ext cx="6577542" cy="50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82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95CA-442B-4523-9A13-B15BEB90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F344B0-C6BC-471C-B220-1B0D58D9A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466" y="1423989"/>
            <a:ext cx="2562578" cy="4752974"/>
          </a:xfrm>
        </p:spPr>
        <p:txBody>
          <a:bodyPr/>
          <a:lstStyle/>
          <a:p>
            <a:r>
              <a:rPr lang="en-US" dirty="0"/>
              <a:t>Parametric design can still be applied in 3D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FF7A-E34A-43C0-95D7-B7717066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B035C-96DE-4A5C-96C2-C67714D4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2" y="3805238"/>
            <a:ext cx="5431896" cy="237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37248-717C-4B7F-BD6C-FA452159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70" y="1423989"/>
            <a:ext cx="5431897" cy="22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0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3DB1-D443-4FAE-82FC-20D7B2D8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design in 2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7BCF-800D-4831-8C8B-CB79596F3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732" y="1535289"/>
            <a:ext cx="2057400" cy="4641674"/>
          </a:xfrm>
        </p:spPr>
        <p:txBody>
          <a:bodyPr/>
          <a:lstStyle/>
          <a:p>
            <a:r>
              <a:rPr lang="en-US" sz="2000" dirty="0"/>
              <a:t>Need consideration on values to use as parameters</a:t>
            </a:r>
          </a:p>
          <a:p>
            <a:r>
              <a:rPr lang="en-US" sz="2000" dirty="0"/>
              <a:t>Perform some quick calculations and use them as the parameters</a:t>
            </a:r>
          </a:p>
          <a:p>
            <a:r>
              <a:rPr lang="en-US" sz="2000" dirty="0"/>
              <a:t>Select the proper axes/direction in which to apply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EBD1-920D-47B1-9A2E-DA6272DC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1C9FF-16BE-4ACC-98CD-2D93C51CE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46237"/>
            <a:ext cx="58483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2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2162-EBDB-4656-A859-9E68F288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2 axes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7CA04-BFDF-47DF-B66F-3410B67A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418A7-E6A4-45D5-BDF7-7B845FAD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86433"/>
            <a:ext cx="5230283" cy="246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B997D-9D52-4961-8EFF-6252E68D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01586"/>
            <a:ext cx="5211233" cy="24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7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EE67-4B03-4000-8FE1-9BD16FAD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with a sketch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F10AC-0FC7-46C5-9552-9F0D52D08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Sketch on paper how your box looks like and the approximate dimensions.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6D59-6EBC-4BBD-B0BE-EB9BBAB5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D1D3F-CE98-4D02-BE6E-816A1CA3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76" y="2722286"/>
            <a:ext cx="5838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5DE0-24F3-4EE8-A9EC-57DF6EA3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Define the parameters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F692-FEA7-4619-B6FA-F5D7C66E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9504-FB1B-44CF-821E-42F9C247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564005"/>
            <a:ext cx="8181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7C98-5739-4D6A-ABAD-83B46095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BA325-712C-41B3-A076-D3B27611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575602" cy="4351338"/>
          </a:xfrm>
        </p:spPr>
        <p:txBody>
          <a:bodyPr/>
          <a:lstStyle/>
          <a:p>
            <a:r>
              <a:rPr lang="en-US" sz="2400" dirty="0"/>
              <a:t>Odd number of tabs</a:t>
            </a:r>
          </a:p>
          <a:p>
            <a:r>
              <a:rPr lang="en-US" sz="2400" dirty="0"/>
              <a:t>Tabs and spacers have same size</a:t>
            </a:r>
          </a:p>
          <a:p>
            <a:r>
              <a:rPr lang="en-US" sz="2400" dirty="0"/>
              <a:t>Do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use the sketch &gt; rectangular pattern to duplicate.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rgbClr val="FF0000"/>
                </a:solidFill>
              </a:rPr>
              <a:t>CAN</a:t>
            </a:r>
            <a:r>
              <a:rPr lang="en-US" sz="2400" dirty="0"/>
              <a:t> use the 3D create &gt; pattern to duplicate the </a:t>
            </a:r>
            <a:r>
              <a:rPr lang="en-US" sz="2400" dirty="0">
                <a:solidFill>
                  <a:srgbClr val="FF0000"/>
                </a:solidFill>
              </a:rPr>
              <a:t>feature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DBA35-1B89-4E7F-9809-81080808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E1A10-86ED-43FE-92BE-BDD2114F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10" y="1436592"/>
            <a:ext cx="4724816" cy="46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4A63-1AE3-466D-8387-008E33F8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Create the front face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77433-6E2F-4438-A479-C3367E0F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4821873"/>
            <a:ext cx="8333422" cy="1402079"/>
          </a:xfrm>
        </p:spPr>
        <p:txBody>
          <a:bodyPr/>
          <a:lstStyle/>
          <a:p>
            <a:r>
              <a:rPr lang="en-SG" sz="2000" dirty="0"/>
              <a:t>Make a new component</a:t>
            </a:r>
          </a:p>
          <a:p>
            <a:r>
              <a:rPr lang="en-SG" sz="2000" dirty="0"/>
              <a:t>Sketch the face</a:t>
            </a:r>
          </a:p>
          <a:p>
            <a:pPr lvl="1"/>
            <a:r>
              <a:rPr lang="en-SG" sz="1800" dirty="0"/>
              <a:t>Add the tabs</a:t>
            </a:r>
          </a:p>
          <a:p>
            <a:pPr lvl="1"/>
            <a:r>
              <a:rPr lang="en-SG" sz="1800" dirty="0"/>
              <a:t>tabLength = length/(ntabs_1*2-1)</a:t>
            </a:r>
          </a:p>
          <a:p>
            <a:r>
              <a:rPr lang="en-SG" sz="2000" dirty="0"/>
              <a:t>Extrude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77930-67FD-4615-AAC0-A2B44B75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E0C7D-7D65-466B-96F0-F3B0182B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98" y="1335087"/>
            <a:ext cx="5094874" cy="3846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7D64-4DB7-4E36-A73C-EF2ECA04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35086"/>
            <a:ext cx="2907030" cy="31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13C4-90CC-493B-A61B-4983DF36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 the side 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64B3-E758-47DF-BBBC-792791DB3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880" y="1825624"/>
            <a:ext cx="3252470" cy="4371975"/>
          </a:xfrm>
        </p:spPr>
        <p:txBody>
          <a:bodyPr/>
          <a:lstStyle/>
          <a:p>
            <a:r>
              <a:rPr lang="en-SG" sz="2400" dirty="0"/>
              <a:t>New component</a:t>
            </a:r>
          </a:p>
          <a:p>
            <a:r>
              <a:rPr lang="en-SG" sz="2400" dirty="0"/>
              <a:t>Create sketch</a:t>
            </a:r>
          </a:p>
          <a:p>
            <a:pPr lvl="1"/>
            <a:r>
              <a:rPr lang="en-SG" sz="2000" dirty="0"/>
              <a:t>Start for ORIGIN</a:t>
            </a:r>
          </a:p>
          <a:p>
            <a:pPr lvl="1"/>
            <a:r>
              <a:rPr lang="en-SG" sz="2000" dirty="0"/>
              <a:t>Choose </a:t>
            </a:r>
            <a:r>
              <a:rPr lang="en-SG" sz="2000" b="1" dirty="0">
                <a:solidFill>
                  <a:srgbClr val="FF0000"/>
                </a:solidFill>
              </a:rPr>
              <a:t>EDGE</a:t>
            </a:r>
            <a:r>
              <a:rPr lang="en-SG" sz="2000" dirty="0"/>
              <a:t> face of front tab</a:t>
            </a:r>
          </a:p>
          <a:p>
            <a:pPr lvl="1"/>
            <a:r>
              <a:rPr lang="en-SG" sz="2000" dirty="0"/>
              <a:t>Constrain sketch to the front component</a:t>
            </a:r>
          </a:p>
          <a:p>
            <a:pPr lvl="1"/>
            <a:r>
              <a:rPr lang="en-SG" sz="2000" dirty="0"/>
              <a:t>Draw the tabs</a:t>
            </a:r>
          </a:p>
          <a:p>
            <a:r>
              <a:rPr lang="en-SG" sz="2400" dirty="0"/>
              <a:t>Extrude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45BA4-44A9-4601-9AF7-45F0AB47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860FE-E7D1-4C09-BD10-4C76B4DF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1652"/>
            <a:ext cx="4514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4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9FD7-7EB1-4891-8753-B6D30E54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Mirror front to form 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38B83-C02F-4336-AB6A-4D75CEEC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57" y="1578505"/>
            <a:ext cx="2182165" cy="4459177"/>
          </a:xfrm>
        </p:spPr>
        <p:txBody>
          <a:bodyPr/>
          <a:lstStyle/>
          <a:p>
            <a:r>
              <a:rPr lang="en-SG" sz="2000" dirty="0"/>
              <a:t>Create a mid-plane</a:t>
            </a:r>
          </a:p>
          <a:p>
            <a:pPr lvl="1"/>
            <a:r>
              <a:rPr lang="en-SG" sz="1800" dirty="0"/>
              <a:t>Switch off visibility of front body to help</a:t>
            </a:r>
          </a:p>
          <a:p>
            <a:pPr lvl="1"/>
            <a:r>
              <a:rPr lang="en-SG" sz="1800" dirty="0"/>
              <a:t>Choose front and rear edges of side</a:t>
            </a:r>
          </a:p>
          <a:p>
            <a:r>
              <a:rPr lang="en-SG" sz="2000" dirty="0"/>
              <a:t>Mirror the front using the mid-plane</a:t>
            </a:r>
          </a:p>
          <a:p>
            <a:r>
              <a:rPr lang="en-SG" sz="2000" dirty="0"/>
              <a:t>Repeat for </a:t>
            </a:r>
            <a:r>
              <a:rPr lang="en-SG" sz="2000" dirty="0">
                <a:solidFill>
                  <a:srgbClr val="FF0000"/>
                </a:solidFill>
              </a:rPr>
              <a:t>left</a:t>
            </a:r>
            <a:r>
              <a:rPr lang="en-SG" sz="2000" dirty="0"/>
              <a:t> and </a:t>
            </a:r>
            <a:r>
              <a:rPr lang="en-SG" sz="2000" dirty="0">
                <a:solidFill>
                  <a:srgbClr val="FF0000"/>
                </a:solidFill>
              </a:rPr>
              <a:t>right</a:t>
            </a:r>
            <a:r>
              <a:rPr lang="en-SG" sz="2000" dirty="0"/>
              <a:t> sides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9419C-C8FD-444F-BD47-F53A267F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A0F6B-3049-401A-9345-1412834A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7" y="1460182"/>
            <a:ext cx="62198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391D-3702-4359-878F-EF32C579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Create the 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D871-EF18-49CF-BFB5-196C0DCD8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347002" cy="4351338"/>
          </a:xfrm>
        </p:spPr>
        <p:txBody>
          <a:bodyPr/>
          <a:lstStyle/>
          <a:p>
            <a:r>
              <a:rPr lang="en-SG" sz="2400" dirty="0"/>
              <a:t>Rotate the object to bottom view</a:t>
            </a:r>
          </a:p>
          <a:p>
            <a:r>
              <a:rPr lang="en-SG" sz="2400" dirty="0"/>
              <a:t>Create new component</a:t>
            </a:r>
          </a:p>
          <a:p>
            <a:pPr lvl="1"/>
            <a:r>
              <a:rPr lang="en-SG" sz="2000" dirty="0"/>
              <a:t>Create sketch</a:t>
            </a:r>
          </a:p>
          <a:p>
            <a:pPr lvl="1"/>
            <a:r>
              <a:rPr lang="en-SG" sz="2000" dirty="0"/>
              <a:t>Start from ORIGIN</a:t>
            </a:r>
          </a:p>
          <a:p>
            <a:pPr lvl="1"/>
            <a:r>
              <a:rPr lang="en-SG" sz="2000" dirty="0"/>
              <a:t>Sketch the base</a:t>
            </a:r>
          </a:p>
          <a:p>
            <a:pPr lvl="1"/>
            <a:r>
              <a:rPr lang="en-SG" sz="2000" dirty="0"/>
              <a:t>Constraint to edges</a:t>
            </a:r>
          </a:p>
          <a:p>
            <a:pPr lvl="1"/>
            <a:r>
              <a:rPr lang="en-SG" sz="2000" dirty="0"/>
              <a:t>Extrude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08902-8991-4B81-9556-A11C7DC3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0B9C0-5214-4CFB-A879-9C56DEF7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35" y="1520480"/>
            <a:ext cx="4966943" cy="38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6240</TotalTime>
  <Words>677</Words>
  <Application>Microsoft Office PowerPoint</Application>
  <PresentationFormat>On-screen Show (4:3)</PresentationFormat>
  <Paragraphs>140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Yanone Kaffeesatz SemiBold</vt:lpstr>
      <vt:lpstr>Office Theme</vt:lpstr>
      <vt:lpstr>EP1000</vt:lpstr>
      <vt:lpstr>Lasercut Parametric Box</vt:lpstr>
      <vt:lpstr>Start with a sketch</vt:lpstr>
      <vt:lpstr>Define the parameters</vt:lpstr>
      <vt:lpstr>Basic Calculations</vt:lpstr>
      <vt:lpstr>Create the front face</vt:lpstr>
      <vt:lpstr>Add the side component</vt:lpstr>
      <vt:lpstr>Mirror front to form back</vt:lpstr>
      <vt:lpstr>Create the base</vt:lpstr>
      <vt:lpstr>Combine</vt:lpstr>
      <vt:lpstr>Completed Model</vt:lpstr>
      <vt:lpstr>Check Model</vt:lpstr>
      <vt:lpstr>Assignment: Musical Box</vt:lpstr>
      <vt:lpstr>Example: Music Box</vt:lpstr>
      <vt:lpstr>DIY Music Box</vt:lpstr>
      <vt:lpstr>Marking Scheme</vt:lpstr>
      <vt:lpstr>EP1000</vt:lpstr>
      <vt:lpstr>Parametric drawings…</vt:lpstr>
      <vt:lpstr>Sketch: Rectangular Patterns 1</vt:lpstr>
      <vt:lpstr>Sketch: Rectangular Patterns 2</vt:lpstr>
      <vt:lpstr>Sketch: Rectangular Patterns 3</vt:lpstr>
      <vt:lpstr>3D Parametric Features 1</vt:lpstr>
      <vt:lpstr>3D Parametric Features 2</vt:lpstr>
      <vt:lpstr>3D Parametric Features 3</vt:lpstr>
      <vt:lpstr>Results</vt:lpstr>
      <vt:lpstr>Parametric design in 2 axes</vt:lpstr>
      <vt:lpstr>Results 2 axes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Rodney Dorville</dc:creator>
  <cp:lastModifiedBy>Rodney Dorville</cp:lastModifiedBy>
  <cp:revision>95</cp:revision>
  <dcterms:created xsi:type="dcterms:W3CDTF">2021-05-13T09:46:01Z</dcterms:created>
  <dcterms:modified xsi:type="dcterms:W3CDTF">2021-05-27T05:13:17Z</dcterms:modified>
</cp:coreProperties>
</file>